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2" r:id="rId2"/>
  </p:sldMasterIdLst>
  <p:notesMasterIdLst>
    <p:notesMasterId r:id="rId14"/>
  </p:notesMasterIdLst>
  <p:handoutMasterIdLst>
    <p:handoutMasterId r:id="rId15"/>
  </p:handoutMasterIdLst>
  <p:sldIdLst>
    <p:sldId id="258" r:id="rId3"/>
    <p:sldId id="266" r:id="rId4"/>
    <p:sldId id="267" r:id="rId5"/>
    <p:sldId id="268" r:id="rId6"/>
    <p:sldId id="260" r:id="rId7"/>
    <p:sldId id="261" r:id="rId8"/>
    <p:sldId id="262" r:id="rId9"/>
    <p:sldId id="264" r:id="rId10"/>
    <p:sldId id="269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E95AFD-3C52-CA7C-FBA1-58308709AB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6822C-0EE5-0323-BE2C-5663212360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65A7C-98D7-49E4-9CB4-E4CF710A01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9CC35-86F8-0EDC-BCDD-01694E338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E9220-185E-12EA-4D25-296A5670A9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3BCB4-64FB-427E-B03B-37A4FDE81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4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827B7-F0E4-4319-BEB5-022DE200530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09CAC-69A5-4CF0-9B6A-939E47F8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8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655794-056C-F60C-F898-E34E02159A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3416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913DA-E4BD-987B-377A-516E27FAC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62A7-0A1D-4506-85CB-B2FD411DD943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D88F1-3266-BDE7-E56E-F69D5A48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6E958-220E-EEBD-5FB8-F9E7EECBB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D12E3-19D8-9A05-2599-2DC2BA0335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4718" y="4159005"/>
            <a:ext cx="6411790" cy="2135798"/>
          </a:xfrm>
        </p:spPr>
        <p:txBody>
          <a:bodyPr>
            <a:normAutofit/>
          </a:bodyPr>
          <a:lstStyle>
            <a:lvl1pPr marL="0" indent="0" algn="r" rtl="1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940CE-74C5-9B27-504F-B679A9BB4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403235"/>
            <a:ext cx="5838092" cy="685189"/>
          </a:xfr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1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2384-AF6A-F993-C188-5B3F7384C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24966-67ED-ECAF-8277-586B6C37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14B74-DBFB-7FF3-1D82-EC610256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2E660-4F4E-90D0-D413-B16F6C38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BAEDC-FF02-4C14-5ED4-16DC5912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4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0B99-ED0C-D27F-31B9-0706C799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A5756-41BF-9AB6-C332-29F944664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FCAA6-3CBA-20B2-E2B8-9A6DAC04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93804-D962-7A7E-CBDE-8C9520CC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9996E-5FFA-C488-C53F-0F0820F0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9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108AB-FFB3-C0E2-E070-D494FF55A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DC0CE-3425-74BB-BE29-C20EF86F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2D3D4-56A3-F682-D10D-2CC80600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6DDD0-1B02-F47C-B717-C269930A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D87DC-D045-A48D-6920-86C9055D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E69AE-ACB4-4887-011D-82FFFE5B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211FF-6ADA-1C53-B631-EDE463332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BCDE2-8E07-A518-803E-52D5612A4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2444D-181D-601F-BF38-8C2D0AE8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925C5-4EDB-BC47-3E78-CFB40DAE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A6967-BF5C-15DE-970E-E7D76E9D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7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B68-E610-AFB4-B0FF-C6254933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E7F4B-978C-B373-426F-3C41DF21A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EC749-88BB-4027-7CCC-84FD58DE9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CC35DF-45BD-61C5-A80D-DE99C7A89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1AF895-0762-A548-1DE1-659147F1E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46F40-622A-8416-9800-EAA80BA9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DBD757-EDCD-051B-68CD-4E91C1C8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E3445-F304-F095-3DBC-980F5864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51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6DA8-0E77-811E-EBCB-810E62D1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116628-8C47-B2C2-4FE6-50465755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25370-E6ED-35B7-71CD-BE41DA0B9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50563-EB74-B0D5-88BE-1805D032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75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1ACCED-1D9E-7A12-9B4E-7C206EC0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DDE67-CCC6-1AD5-6D92-BCA94189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25D68-6C92-A318-C255-8E230D4F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48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D91F-E30E-A93F-8F60-AD97189B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DA7E-93B3-BAC7-E91A-B86B4DF0B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5FA8F-73FC-8876-C861-1F6F7BE55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E88F2-8C7D-8A99-7F1F-4CDC57CA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7A491-C473-7636-488D-7A6C72C2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34BDE-9833-8018-CD15-94B752C6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43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A5DB-3857-66BF-8E42-80F9A47BC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2AE33-621E-2391-F28C-1F0DBC950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704AE0-D1CD-1E83-BA59-D20CA5232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F2353-0667-A77C-9F3A-399184B4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EDD9-3145-3F6C-D136-544AC18D0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958B9-2E26-F5BF-47AF-7E0FDB92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34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F7695-E359-DDC4-517A-802A11FC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9742D-1FD9-BD50-9284-958F3D50E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CF53D-3D92-81A5-19FD-071F44E0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729F6-9624-8B1F-DF43-E23DF8B7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112AB-F90A-49ED-C2DD-1632E5B0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>
            <a:extLst>
              <a:ext uri="{FF2B5EF4-FFF2-40B4-BE49-F238E27FC236}">
                <a16:creationId xmlns:a16="http://schemas.microsoft.com/office/drawing/2014/main" id="{8AAD3440-F6C3-27DE-D25C-2191F81715F6}"/>
              </a:ext>
            </a:extLst>
          </p:cNvPr>
          <p:cNvSpPr/>
          <p:nvPr userDrawn="1"/>
        </p:nvSpPr>
        <p:spPr>
          <a:xfrm>
            <a:off x="11421208" y="6356349"/>
            <a:ext cx="905607" cy="501651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305E-F6CC-2274-1DD8-D854EED29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6440E-C56D-C780-DC4F-3DC5B031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859B-6223-4F7C-8D30-2AD2250B40BC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2D18D-6581-8C4A-3467-B092B1022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C828B-4FEE-1B75-F5B7-046C847CD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7239CC-EB32-FB9E-3DDF-4E2EFA85212D}"/>
              </a:ext>
            </a:extLst>
          </p:cNvPr>
          <p:cNvSpPr/>
          <p:nvPr userDrawn="1"/>
        </p:nvSpPr>
        <p:spPr>
          <a:xfrm>
            <a:off x="-96715" y="-19355"/>
            <a:ext cx="4589583" cy="301197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0848C0B-A480-21C7-4485-BC81E3042150}"/>
              </a:ext>
            </a:extLst>
          </p:cNvPr>
          <p:cNvSpPr/>
          <p:nvPr userDrawn="1"/>
        </p:nvSpPr>
        <p:spPr>
          <a:xfrm>
            <a:off x="4418722" y="-20111"/>
            <a:ext cx="4589583" cy="301197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830F20-4AE5-92AF-1AB0-1FCDACCCB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894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6D15A10-8B0E-BFF8-9CC9-CD1F175C69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057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E86AC4A-BC38-FCB1-7070-5560F1830058}"/>
              </a:ext>
            </a:extLst>
          </p:cNvPr>
          <p:cNvSpPr/>
          <p:nvPr userDrawn="1"/>
        </p:nvSpPr>
        <p:spPr>
          <a:xfrm flipV="1">
            <a:off x="-96714" y="1176410"/>
            <a:ext cx="10711960" cy="45719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CC96DCE-7455-DAA6-DB46-EDCD80FC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8" y="560998"/>
            <a:ext cx="10515600" cy="66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8384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65CED9-463D-E98D-8DF2-697747612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BE451-58B9-FC27-0073-BD9043913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42254-1CDD-B5D5-72E4-469EA534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23442-287C-E12C-0141-9F092E56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53785-0BC0-39EC-D81A-112CBF8D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5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066A-062A-32E1-D52E-4B5D0EC5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C5B6B-6FA1-6559-BCF3-9FBAF05E3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D7583-4B31-1F6C-9E99-2FC3EAF5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D0D97-163D-461D-B5C0-69E15B680F33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BA840-D079-AE48-B880-0ED02921A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362D-6C25-CD2A-674F-D242609F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34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E6498D5-2536-D31C-C76C-6088BDF95486}"/>
              </a:ext>
            </a:extLst>
          </p:cNvPr>
          <p:cNvSpPr/>
          <p:nvPr userDrawn="1"/>
        </p:nvSpPr>
        <p:spPr>
          <a:xfrm>
            <a:off x="11421208" y="6356349"/>
            <a:ext cx="905607" cy="501651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15F71-8474-C83E-1F93-6C86D6C7A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4050E-6927-02D7-BD0E-29E3A62B0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D712D-0CF0-B0C4-78FC-1D2960F6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EE452-6224-4C84-B6EC-6964AF409F01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75726-00EA-0F30-7602-01818BC4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CFB9B-9F11-EC6F-1B49-3E2ACD5D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6BE06CE-A1E3-1F2D-888C-90B57405CBC6}"/>
              </a:ext>
            </a:extLst>
          </p:cNvPr>
          <p:cNvSpPr/>
          <p:nvPr userDrawn="1"/>
        </p:nvSpPr>
        <p:spPr>
          <a:xfrm>
            <a:off x="-96715" y="-19355"/>
            <a:ext cx="4589583" cy="301197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F661100-BA21-437B-77D8-D015DD968394}"/>
              </a:ext>
            </a:extLst>
          </p:cNvPr>
          <p:cNvSpPr/>
          <p:nvPr userDrawn="1"/>
        </p:nvSpPr>
        <p:spPr>
          <a:xfrm>
            <a:off x="4418722" y="-20111"/>
            <a:ext cx="4589583" cy="301197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117E0EF-2BDE-3BDD-DD8C-714AAA5AE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894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533119-524F-DE0D-3AC8-F778FF9CB6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057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CBC63F-ED6E-4C1D-A362-D192B9C0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560998"/>
            <a:ext cx="10515600" cy="66418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84E2DDD3-1CA7-A63F-260C-541C558A3D75}"/>
              </a:ext>
            </a:extLst>
          </p:cNvPr>
          <p:cNvSpPr/>
          <p:nvPr userDrawn="1"/>
        </p:nvSpPr>
        <p:spPr>
          <a:xfrm flipV="1">
            <a:off x="-96714" y="1176410"/>
            <a:ext cx="10711960" cy="45719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70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5118156-499A-5135-9331-8A772508AB8D}"/>
              </a:ext>
            </a:extLst>
          </p:cNvPr>
          <p:cNvSpPr/>
          <p:nvPr userDrawn="1"/>
        </p:nvSpPr>
        <p:spPr>
          <a:xfrm>
            <a:off x="11421208" y="6356349"/>
            <a:ext cx="905607" cy="501651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F83A-7846-3753-4C82-39CD386AD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7D800-A945-D477-6FA3-8897317A2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80ED5-34E2-F80C-5FFC-122397F93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3EB7D-B7F2-A79F-6E90-2DE4EB020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6BACF5-8E19-A378-C61B-9911A8C7F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7BF1-2D3A-48CE-85EB-CCBFD63FBCB4}" type="datetime1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F7961-0042-3766-522A-B6E23D64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C71B8-11F0-1AC0-E513-62E83463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8BB1B75-B647-00EB-09A2-9CC5EA6FA04E}"/>
              </a:ext>
            </a:extLst>
          </p:cNvPr>
          <p:cNvSpPr/>
          <p:nvPr userDrawn="1"/>
        </p:nvSpPr>
        <p:spPr>
          <a:xfrm>
            <a:off x="-96715" y="-19355"/>
            <a:ext cx="4589583" cy="301197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3749C59-F31C-6B9D-7072-317836E8C053}"/>
              </a:ext>
            </a:extLst>
          </p:cNvPr>
          <p:cNvSpPr/>
          <p:nvPr userDrawn="1"/>
        </p:nvSpPr>
        <p:spPr>
          <a:xfrm>
            <a:off x="4418722" y="-20111"/>
            <a:ext cx="4589583" cy="301197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C90822-0369-0CFB-C8C0-3DCBD61D7F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894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7B238CA-AFC1-09D5-EA01-F515EA9157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057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3D70A00-6C64-4124-0BB4-DADF9464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560998"/>
            <a:ext cx="10515600" cy="66418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F69D9820-91E4-A89E-A6A2-EC56CDB8D946}"/>
              </a:ext>
            </a:extLst>
          </p:cNvPr>
          <p:cNvSpPr/>
          <p:nvPr userDrawn="1"/>
        </p:nvSpPr>
        <p:spPr>
          <a:xfrm flipV="1">
            <a:off x="-96714" y="1176410"/>
            <a:ext cx="10711960" cy="45719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4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7E3C78BF-8D2E-50FF-0329-5D358D6A8251}"/>
              </a:ext>
            </a:extLst>
          </p:cNvPr>
          <p:cNvSpPr/>
          <p:nvPr userDrawn="1"/>
        </p:nvSpPr>
        <p:spPr>
          <a:xfrm>
            <a:off x="11421208" y="6356349"/>
            <a:ext cx="905607" cy="501651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4BBBF-41EB-3F44-0324-8B220A4F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557945"/>
            <a:ext cx="10515600" cy="66418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3FE06-B67D-EAC1-37D0-09279439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36957-2264-4F2E-9CF4-1F90CBC085A9}" type="datetime1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3C65C-1284-4F08-F10B-6DBBB74B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4F63-3AB5-5E72-9C89-63F9AD22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2F5221A-39DF-697E-0453-1DC09D3B0328}"/>
              </a:ext>
            </a:extLst>
          </p:cNvPr>
          <p:cNvSpPr/>
          <p:nvPr userDrawn="1"/>
        </p:nvSpPr>
        <p:spPr>
          <a:xfrm>
            <a:off x="-46526" y="-46036"/>
            <a:ext cx="4589583" cy="301197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74597F8F-059A-1F30-6268-895C78CB6940}"/>
              </a:ext>
            </a:extLst>
          </p:cNvPr>
          <p:cNvSpPr/>
          <p:nvPr userDrawn="1"/>
        </p:nvSpPr>
        <p:spPr>
          <a:xfrm>
            <a:off x="4418722" y="-20111"/>
            <a:ext cx="4589583" cy="301197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8DA4CC9-506F-8F9E-B2B2-2697BDC2C6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894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025C8229-E465-9A28-3523-EAE9ABB64F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057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A861E50-E53D-DA14-9A7F-2E659F4E4865}"/>
              </a:ext>
            </a:extLst>
          </p:cNvPr>
          <p:cNvSpPr/>
          <p:nvPr userDrawn="1"/>
        </p:nvSpPr>
        <p:spPr>
          <a:xfrm flipV="1">
            <a:off x="-96714" y="1176410"/>
            <a:ext cx="10711960" cy="45719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2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97254-6D15-AF3F-1181-8E361F24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4EAB-D656-4236-A7E5-8718B8581128}" type="datetime1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33750-1A1E-A4E9-CAC0-BE22AEB8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1D978-E265-C921-2EF5-16B9DC38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7ED693-C88C-A119-145E-974B9C280131}"/>
              </a:ext>
            </a:extLst>
          </p:cNvPr>
          <p:cNvSpPr/>
          <p:nvPr userDrawn="1"/>
        </p:nvSpPr>
        <p:spPr>
          <a:xfrm>
            <a:off x="7165731" y="0"/>
            <a:ext cx="5026269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FBF26-8BFB-DF6E-36FD-823371370990}"/>
              </a:ext>
            </a:extLst>
          </p:cNvPr>
          <p:cNvSpPr/>
          <p:nvPr userDrawn="1"/>
        </p:nvSpPr>
        <p:spPr>
          <a:xfrm>
            <a:off x="7165731" y="3429000"/>
            <a:ext cx="5026269" cy="34290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B53ABD-B793-9D55-9B43-DC61D563A7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5492" y="1212850"/>
            <a:ext cx="6435725" cy="4778375"/>
          </a:xfrm>
        </p:spPr>
        <p:txBody>
          <a:bodyPr/>
          <a:lstStyle>
            <a:lvl1pPr>
              <a:lnSpc>
                <a:spcPct val="250000"/>
              </a:lnSpc>
              <a:spcBef>
                <a:spcPts val="200"/>
              </a:spcBef>
              <a:spcAft>
                <a:spcPts val="600"/>
              </a:spcAft>
              <a:defRPr/>
            </a:lvl1pPr>
            <a:lvl2pPr>
              <a:lnSpc>
                <a:spcPct val="25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250000"/>
              </a:lnSpc>
              <a:spcBef>
                <a:spcPts val="200"/>
              </a:spcBef>
              <a:spcAft>
                <a:spcPts val="600"/>
              </a:spcAft>
              <a:defRPr/>
            </a:lvl3pPr>
            <a:lvl4pPr>
              <a:lnSpc>
                <a:spcPct val="250000"/>
              </a:lnSpc>
              <a:spcBef>
                <a:spcPts val="200"/>
              </a:spcBef>
              <a:spcAft>
                <a:spcPts val="600"/>
              </a:spcAft>
              <a:defRPr/>
            </a:lvl4pPr>
            <a:lvl5pPr>
              <a:lnSpc>
                <a:spcPct val="250000"/>
              </a:lnSpc>
              <a:spcBef>
                <a:spcPts val="2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961430-9C4B-6C75-5324-AC89835AB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492" y="509954"/>
            <a:ext cx="6529388" cy="521921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1B8A2F2-AF27-0B8A-FFCE-F625495F4829}"/>
              </a:ext>
            </a:extLst>
          </p:cNvPr>
          <p:cNvSpPr/>
          <p:nvPr userDrawn="1"/>
        </p:nvSpPr>
        <p:spPr>
          <a:xfrm flipV="1">
            <a:off x="-105506" y="1009014"/>
            <a:ext cx="6910386" cy="45719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786118-DAAB-18CE-B4AC-F9E0A531C4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65730" y="0"/>
            <a:ext cx="5026269" cy="34289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57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DE1199-99B9-AE86-FE8C-9EF5ABF904A2}"/>
              </a:ext>
            </a:extLst>
          </p:cNvPr>
          <p:cNvSpPr/>
          <p:nvPr userDrawn="1"/>
        </p:nvSpPr>
        <p:spPr>
          <a:xfrm>
            <a:off x="11421208" y="6356349"/>
            <a:ext cx="905607" cy="501651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7815D-3D5D-E36A-B316-66052812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98FE-2B6D-CC07-D281-B3C4EF2F9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4EBF-F122-5CCE-AC0E-89CEC50A1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24D8A-550A-FD99-EFB8-71C0DF2E2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DE81F-775D-4D35-9A3F-4CFA984A91B1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B5C71-A81B-9CD8-C489-5F7FAFFF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FBB71-F6E5-490D-B13F-EA2B384B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65E7B5C-AE6C-CC15-4FB5-6AE3F2A3814E}"/>
              </a:ext>
            </a:extLst>
          </p:cNvPr>
          <p:cNvSpPr/>
          <p:nvPr userDrawn="1"/>
        </p:nvSpPr>
        <p:spPr>
          <a:xfrm>
            <a:off x="-96715" y="-19355"/>
            <a:ext cx="4589583" cy="301197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F250AFF-E1AA-DB93-FDDF-853029BF63FE}"/>
              </a:ext>
            </a:extLst>
          </p:cNvPr>
          <p:cNvSpPr/>
          <p:nvPr userDrawn="1"/>
        </p:nvSpPr>
        <p:spPr>
          <a:xfrm>
            <a:off x="4418722" y="-20111"/>
            <a:ext cx="4589583" cy="301197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A2BB80F-D2DD-AB74-7EAB-0700ED561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894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1527C57-3D54-7AA0-6D62-C7DF2C921E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057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82728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65A6392-A88F-1EF9-2CCF-248E59D9984E}"/>
              </a:ext>
            </a:extLst>
          </p:cNvPr>
          <p:cNvSpPr/>
          <p:nvPr userDrawn="1"/>
        </p:nvSpPr>
        <p:spPr>
          <a:xfrm>
            <a:off x="11421208" y="6356349"/>
            <a:ext cx="905607" cy="501651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D426E-E30C-B237-002A-1DC8E44FE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13747-D082-0EE0-8FDA-FE6175536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C9E16-E751-DF0E-0F1D-44B02830B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13CAA-BBB5-9648-C14A-389A2ED0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C3DE9-4A87-4032-B5D4-749E0BA5727E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B5B33-A1F4-A2FE-32AD-81D14389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42399-7DB9-5C0A-5C52-1BBBA556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ACF6E80-83AE-B7BD-D5D4-7359FBA2505A}"/>
              </a:ext>
            </a:extLst>
          </p:cNvPr>
          <p:cNvSpPr/>
          <p:nvPr userDrawn="1"/>
        </p:nvSpPr>
        <p:spPr>
          <a:xfrm>
            <a:off x="-96715" y="-19355"/>
            <a:ext cx="4589583" cy="301197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9B33E1D-4C94-9677-F46C-9C09B4D5967A}"/>
              </a:ext>
            </a:extLst>
          </p:cNvPr>
          <p:cNvSpPr/>
          <p:nvPr userDrawn="1"/>
        </p:nvSpPr>
        <p:spPr>
          <a:xfrm>
            <a:off x="4418722" y="-20111"/>
            <a:ext cx="4589583" cy="301197"/>
          </a:xfrm>
          <a:prstGeom prst="parallelogram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9B80B289-F26F-FBF6-9C15-7C2193989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894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82ACA16-D4B2-32EA-2905-390BEF4BC4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057" y="-46036"/>
            <a:ext cx="3193805" cy="36512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38831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9AB0D0-2319-54FF-DFB0-ED8573BA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8" y="560998"/>
            <a:ext cx="10515600" cy="66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A147D-8F9D-3224-EB0C-E0FC7BF5D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492" y="1615097"/>
            <a:ext cx="116410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78AD8-8521-404F-4313-C3131DD1A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492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CC91B-3BAB-407E-95DD-CAD4B4559EF8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454D1-013D-35D5-0186-16B43B613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205AA-D251-8F33-7AD0-9120201D7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330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CFF03C7-3B7C-49C4-BCAC-927519CB28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1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B852EC-C650-BF43-01E0-BE9B4F3A5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6DAC8-A65F-467F-28EB-585434F86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87748-A4A0-8C99-486B-0D3B7633E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C45E1-E58D-4087-B7A9-4DFE3009E35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CEAA7-DA43-F261-5BFE-BF55897E3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81C49-B8FE-7CC9-EB2E-9702B14AC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75234-CECE-413F-B732-802FA9167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0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7388BF3-0087-4758-1DC3-51BE4A3B42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1" t="25950" r="2704" b="29438"/>
          <a:stretch/>
        </p:blipFill>
        <p:spPr>
          <a:xfrm>
            <a:off x="-1" y="0"/>
            <a:ext cx="12192001" cy="3429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90F258-C1F9-EC98-A96D-73816359A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429000"/>
            <a:ext cx="4399280" cy="820127"/>
          </a:xfrm>
        </p:spPr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400A2-1F29-7696-9D2F-79CB3E775E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02690" y="4688827"/>
            <a:ext cx="6411790" cy="2169173"/>
          </a:xfrm>
        </p:spPr>
        <p:txBody>
          <a:bodyPr>
            <a:norm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ar-EG" dirty="0"/>
              <a:t>احمد محمود حسيني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ar-EG" dirty="0"/>
              <a:t>علي ماهر عبدالسلام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ar-EG" dirty="0"/>
              <a:t>محمد احمد طه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ar-EG" dirty="0"/>
              <a:t>محمد حسام</a:t>
            </a:r>
            <a:r>
              <a:rPr lang="en-US" dirty="0"/>
              <a:t> </a:t>
            </a:r>
            <a:r>
              <a:rPr lang="ar-EG" dirty="0"/>
              <a:t>عثمان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ar-EG" dirty="0"/>
              <a:t>محمد عاطف ربيع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2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0AD8C-DA8D-0658-7643-319705783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2" y="1615097"/>
            <a:ext cx="11641016" cy="1426683"/>
          </a:xfrm>
        </p:spPr>
        <p:txBody>
          <a:bodyPr/>
          <a:lstStyle/>
          <a:p>
            <a:r>
              <a:rPr lang="en-US" dirty="0"/>
              <a:t>we presented a new trend that took over the internet over the past year which is text to image generation using stable diffusion</a:t>
            </a:r>
          </a:p>
          <a:p>
            <a:r>
              <a:rPr lang="en-US" dirty="0"/>
              <a:t>Many references influenced our understanding of the paper and stable diffusion concept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12EA5-E1E3-3AF4-8A5F-98F5BF82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62E20-3B6E-B165-4487-14F62C9BD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0DCF9-32EC-B789-5EEE-464F978B63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121504-C89F-994F-46B6-02A45052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CBE9FB7-F3E7-2D7E-B258-30B12425458F}"/>
              </a:ext>
            </a:extLst>
          </p:cNvPr>
          <p:cNvSpPr txBox="1">
            <a:spLocks/>
          </p:cNvSpPr>
          <p:nvPr/>
        </p:nvSpPr>
        <p:spPr>
          <a:xfrm>
            <a:off x="120894" y="3461666"/>
            <a:ext cx="4238580" cy="3872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Illustrated Stable Diffusion, Jay </a:t>
            </a:r>
            <a:r>
              <a:rPr lang="en-US" sz="2000" dirty="0" err="1"/>
              <a:t>Alammar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506E56-B699-7A32-B295-12A6293C4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72" y="3713591"/>
            <a:ext cx="1973424" cy="1973424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2D96FE5-CD73-5229-5564-7D669ADE1800}"/>
              </a:ext>
            </a:extLst>
          </p:cNvPr>
          <p:cNvSpPr txBox="1">
            <a:spLocks/>
          </p:cNvSpPr>
          <p:nvPr/>
        </p:nvSpPr>
        <p:spPr>
          <a:xfrm>
            <a:off x="4543058" y="3405285"/>
            <a:ext cx="3761188" cy="38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Stable Diffusion Code first release code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06205E-D2D3-AD60-3A7F-7A2B20A8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52" y="3713591"/>
            <a:ext cx="1975104" cy="1975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E45E9E-460D-0514-7385-1756489D3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40" y="3711911"/>
            <a:ext cx="1975104" cy="1975104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358EE56-EB45-B97A-343E-4EDCF61C65E8}"/>
              </a:ext>
            </a:extLst>
          </p:cNvPr>
          <p:cNvSpPr txBox="1">
            <a:spLocks/>
          </p:cNvSpPr>
          <p:nvPr/>
        </p:nvSpPr>
        <p:spPr>
          <a:xfrm>
            <a:off x="8668584" y="3408326"/>
            <a:ext cx="3144415" cy="38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Stable Diffusion Slides in Details</a:t>
            </a:r>
          </a:p>
        </p:txBody>
      </p:sp>
    </p:spTree>
    <p:extLst>
      <p:ext uri="{BB962C8B-B14F-4D97-AF65-F5344CB8AC3E}">
        <p14:creationId xmlns:p14="http://schemas.microsoft.com/office/powerpoint/2010/main" val="56335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F2D6A-6A9D-BB0D-3DFD-117A3AF5A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0" b="44924"/>
          <a:stretch/>
        </p:blipFill>
        <p:spPr>
          <a:xfrm>
            <a:off x="2560320" y="2341880"/>
            <a:ext cx="7071360" cy="21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3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F16AFC-7F49-FA7E-84B7-5E5DAFF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74EA0-701F-6263-C5D9-DF6FAB5541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 &amp; Results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7043E-BF2F-7B26-9717-8E4FB806BB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9EB377-54AB-C9CB-DD02-A3C8F6C37C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22149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14462-9ED9-8D7C-63C8-43A4E6B27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451FE-68CF-FC0C-DE19-B7DD8980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3A3EE-88BC-440C-D95B-B5EA3DEA81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63825-0955-DAA6-DF1D-0E40491662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1216C8-3A6C-810F-3FEF-C78D02AC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3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F16AFC-7F49-FA7E-84B7-5E5DAFF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74EA0-701F-6263-C5D9-DF6FAB5541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</a:t>
            </a:r>
          </a:p>
          <a:p>
            <a:r>
              <a:rPr lang="en-US" dirty="0"/>
              <a:t>Experiments &amp; Results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7043E-BF2F-7B26-9717-8E4FB806BB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9EB377-54AB-C9CB-DD02-A3C8F6C37C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72696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6381EB5-AE41-C8E5-8D88-0EFA1EF92B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5492" y="1615097"/>
                <a:ext cx="11641016" cy="2042503"/>
              </a:xfrm>
            </p:spPr>
            <p:txBody>
              <a:bodyPr/>
              <a:lstStyle/>
              <a:p>
                <a:r>
                  <a:rPr lang="en-US" dirty="0"/>
                  <a:t>The paper analyzes the behavior of LDMs with </a:t>
                </a:r>
                <a:r>
                  <a:rPr lang="en-US" dirty="0" err="1"/>
                  <a:t>downsampling</a:t>
                </a:r>
                <a:r>
                  <a:rPr lang="en-US" dirty="0"/>
                  <a:t> factors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16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32</m:t>
                        </m:r>
                      </m:e>
                    </m:d>
                  </m:oMath>
                </a14:m>
                <a:r>
                  <a:rPr lang="en-US" dirty="0"/>
                  <a:t> abbreviated as LDM-f where LDM-1 means the pixel-based DMs</a:t>
                </a:r>
              </a:p>
              <a:p>
                <a:r>
                  <a:rPr lang="en-US" dirty="0"/>
                  <a:t>The results were evaluated using these metrics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Inception Score (IS) measures the quality and diversity of generated images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Fréchet Inception Distance (FID) measures the similarity between generated images and real images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6381EB5-AE41-C8E5-8D88-0EFA1EF92B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492" y="1615097"/>
                <a:ext cx="11641016" cy="2042503"/>
              </a:xfrm>
              <a:blipFill>
                <a:blip r:embed="rId2"/>
                <a:stretch>
                  <a:fillRect l="-681" t="-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3E2D3-45BD-8FAA-34B6-AB494C298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7C218-BC70-DC68-B5F1-C19E5CF74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1111A-5FF0-854B-D830-84FF8E058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Experiments &amp; Results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E1476F-BBB4-FCF7-D053-9961592F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Compression Trade-off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31CB2-5276-A841-2250-8A4B2039A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49" y="3562498"/>
            <a:ext cx="9285301" cy="2287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05D40-7E53-BAF4-6510-99C847969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90" y="3631267"/>
            <a:ext cx="8141951" cy="2665735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474F3D6-1935-71B9-75CA-52146C953599}"/>
              </a:ext>
            </a:extLst>
          </p:cNvPr>
          <p:cNvSpPr txBox="1">
            <a:spLocks/>
          </p:cNvSpPr>
          <p:nvPr/>
        </p:nvSpPr>
        <p:spPr>
          <a:xfrm>
            <a:off x="275491" y="1615097"/>
            <a:ext cx="11641016" cy="456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LDM-4 and LDM-8 offer the best conditions to achieve high-quality synthesis results</a:t>
            </a:r>
          </a:p>
        </p:txBody>
      </p:sp>
    </p:spTree>
    <p:extLst>
      <p:ext uri="{BB962C8B-B14F-4D97-AF65-F5344CB8AC3E}">
        <p14:creationId xmlns:p14="http://schemas.microsoft.com/office/powerpoint/2010/main" val="4068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uiExpand="1" build="p"/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33E212-034A-94F1-25EA-F3A7B9B36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2" y="1615097"/>
            <a:ext cx="11641016" cy="913499"/>
          </a:xfrm>
        </p:spPr>
        <p:txBody>
          <a:bodyPr/>
          <a:lstStyle/>
          <a:p>
            <a:r>
              <a:rPr lang="en-US" dirty="0"/>
              <a:t>training of unconditional models of 256x256 images on the mentioned datasets. Then evaluate the quality using FID, Precision and Recall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D15CE-9F91-5FEB-E640-45521B54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698FC-B6E1-FD02-2C5D-723670118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8D5E6-4FBD-42AB-C464-AC62EEE8F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Experiments &amp; Results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4EA530-DD9A-54D5-5AAA-54D5E8FA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Image Generation with Latent Diffusion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2287A-574D-0FC1-BAE7-38610422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930" y="2971016"/>
            <a:ext cx="6832140" cy="3567895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996DB0A-A4F2-FF26-3E92-3E63D3AF9A91}"/>
              </a:ext>
            </a:extLst>
          </p:cNvPr>
          <p:cNvSpPr txBox="1">
            <a:spLocks/>
          </p:cNvSpPr>
          <p:nvPr/>
        </p:nvSpPr>
        <p:spPr>
          <a:xfrm>
            <a:off x="427892" y="1615097"/>
            <a:ext cx="11641016" cy="913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new state-of-the-art FID of 5.11</a:t>
            </a:r>
          </a:p>
          <a:p>
            <a:r>
              <a:rPr lang="en-US" dirty="0"/>
              <a:t>LDMs consistently improve upon GAN-based methods in Precision and Recall</a:t>
            </a:r>
          </a:p>
        </p:txBody>
      </p:sp>
    </p:spTree>
    <p:extLst>
      <p:ext uri="{BB962C8B-B14F-4D97-AF65-F5344CB8AC3E}">
        <p14:creationId xmlns:p14="http://schemas.microsoft.com/office/powerpoint/2010/main" val="188320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E9A1F2-92B6-3052-FEBB-07CFFA18D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2" y="1615097"/>
            <a:ext cx="11641016" cy="1585303"/>
          </a:xfrm>
        </p:spPr>
        <p:txBody>
          <a:bodyPr/>
          <a:lstStyle/>
          <a:p>
            <a:r>
              <a:rPr lang="en-US" dirty="0"/>
              <a:t>results after introducing cross-attention based conditioning into LDMs for the text-to-image synthesis</a:t>
            </a:r>
          </a:p>
          <a:p>
            <a:r>
              <a:rPr lang="en-US" dirty="0"/>
              <a:t>The paper follows prior work and evaluate text-to-image generation on the MS-COCO validation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EFAC6-1C15-EE7C-6C14-EA00EBF6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391BC-F5EB-26D2-EC93-B38E2B190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74C3D-4A56-E10B-DA44-EAA5AA6E84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Experiments &amp; Results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153BBC-D3A3-960D-5F41-CB61BACB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Conditional Latent Diffusion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33721-F6AB-98B5-A7AE-1403C643F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68" y="3280145"/>
            <a:ext cx="8441063" cy="2686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0C2C7-442B-57AB-ED2C-90A3C994C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42" y="3345046"/>
            <a:ext cx="8500634" cy="25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306C9-9018-1E37-BCBA-51000E9F3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492" y="1825625"/>
            <a:ext cx="5181600" cy="674979"/>
          </a:xfrm>
        </p:spPr>
        <p:txBody>
          <a:bodyPr/>
          <a:lstStyle/>
          <a:p>
            <a:r>
              <a:rPr lang="en-US" dirty="0"/>
              <a:t>Compare super resolution with SR3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CEA14-A8C2-9021-2AA4-B9F8FA039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60171" cy="4269895"/>
          </a:xfrm>
        </p:spPr>
        <p:txBody>
          <a:bodyPr/>
          <a:lstStyle/>
          <a:p>
            <a:r>
              <a:rPr lang="en-US" dirty="0"/>
              <a:t>Compare Inpainting with </a:t>
            </a:r>
            <a:r>
              <a:rPr lang="en-US" dirty="0" err="1"/>
              <a:t>LaMa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4752-6250-ED8C-2D96-6F37BC5A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17E8FC-4AB3-715B-37F5-A99E6961E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7091FB-8753-0C06-6C4B-921B705B3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Experiments &amp; Results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CC7FA7-50DD-DE76-48D1-C15176B9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4" y="587828"/>
            <a:ext cx="10515600" cy="574831"/>
          </a:xfrm>
        </p:spPr>
        <p:txBody>
          <a:bodyPr/>
          <a:lstStyle/>
          <a:p>
            <a:r>
              <a:rPr lang="en-US" dirty="0"/>
              <a:t>4. Super Resolution and Inpainting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3C696-E975-353A-2EEE-6B083D2EF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1" y="2625884"/>
            <a:ext cx="4804861" cy="3355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A210C4-13EC-F9C0-F4B1-3A25AD327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56" y="2185352"/>
            <a:ext cx="2791246" cy="4353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04AC66-9FDF-486D-82C7-65C0E9ADF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68" y="2972744"/>
            <a:ext cx="5521503" cy="3008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D382E-C3B9-5FA7-F2FF-F91112798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8" y="3351648"/>
            <a:ext cx="10439298" cy="201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4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F16AFC-7F49-FA7E-84B7-5E5DAFF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03C7-3B7C-49C4-BCAC-927519CB280F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74EA0-701F-6263-C5D9-DF6FAB5541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 &amp; 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7043E-BF2F-7B26-9717-8E4FB806BB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9EB377-54AB-C9CB-DD02-A3C8F6C37C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25380714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292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1_Custom Design</vt:lpstr>
      <vt:lpstr>Custom Design</vt:lpstr>
      <vt:lpstr>Stable Diffusion</vt:lpstr>
      <vt:lpstr>PowerPoint Presentation</vt:lpstr>
      <vt:lpstr>PowerPoint Presentation</vt:lpstr>
      <vt:lpstr>PowerPoint Presentation</vt:lpstr>
      <vt:lpstr>1. Compression Trade-off</vt:lpstr>
      <vt:lpstr>2. Image Generation with Latent Diffusion</vt:lpstr>
      <vt:lpstr>3. Conditional Latent Diffusion</vt:lpstr>
      <vt:lpstr>4. Super Resolution and Inpainting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علي ماهر</dc:creator>
  <cp:lastModifiedBy>علي ماهر</cp:lastModifiedBy>
  <cp:revision>40</cp:revision>
  <dcterms:created xsi:type="dcterms:W3CDTF">2023-04-26T11:58:55Z</dcterms:created>
  <dcterms:modified xsi:type="dcterms:W3CDTF">2023-04-27T17:27:39Z</dcterms:modified>
</cp:coreProperties>
</file>